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embeddedFontLst>
    <p:embeddedFont>
      <p:font typeface="Playfair Display"/>
      <p:regular r:id="rId63"/>
      <p:bold r:id="rId64"/>
      <p:italic r:id="rId65"/>
      <p:boldItalic r:id="rId66"/>
    </p:embeddedFont>
    <p:embeddedFont>
      <p:font typeface="Lato"/>
      <p:regular r:id="rId67"/>
      <p:bold r:id="rId68"/>
      <p:italic r:id="rId69"/>
      <p:boldItalic r:id="rId70"/>
    </p:embeddedFont>
    <p:embeddedFont>
      <p:font typeface="Pacifico"/>
      <p:regular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Pacifico-regular.fntdata"/><Relationship Id="rId70" Type="http://schemas.openxmlformats.org/officeDocument/2006/relationships/font" Target="fonts/Lat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PlayfairDisplay-bold.fntdata"/><Relationship Id="rId63" Type="http://schemas.openxmlformats.org/officeDocument/2006/relationships/font" Target="fonts/PlayfairDisplay-regular.fntdata"/><Relationship Id="rId22" Type="http://schemas.openxmlformats.org/officeDocument/2006/relationships/slide" Target="slides/slide17.xml"/><Relationship Id="rId66" Type="http://schemas.openxmlformats.org/officeDocument/2006/relationships/font" Target="fonts/PlayfairDisplay-boldItalic.fntdata"/><Relationship Id="rId21" Type="http://schemas.openxmlformats.org/officeDocument/2006/relationships/slide" Target="slides/slide16.xml"/><Relationship Id="rId65" Type="http://schemas.openxmlformats.org/officeDocument/2006/relationships/font" Target="fonts/PlayfairDisplay-italic.fntdata"/><Relationship Id="rId24" Type="http://schemas.openxmlformats.org/officeDocument/2006/relationships/slide" Target="slides/slide19.xml"/><Relationship Id="rId68" Type="http://schemas.openxmlformats.org/officeDocument/2006/relationships/font" Target="fonts/Lato-bold.fntdata"/><Relationship Id="rId23" Type="http://schemas.openxmlformats.org/officeDocument/2006/relationships/slide" Target="slides/slide18.xml"/><Relationship Id="rId67" Type="http://schemas.openxmlformats.org/officeDocument/2006/relationships/font" Target="fonts/Lato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a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0bb7bf3e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0bb7bf3e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4b453c6b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4b453c6b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c5f589163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c5f589163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1404766e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1404766e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22d88a6cc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1122d88a6cc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22d88a6cc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1122d88a6cc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22d88a6cc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1122d88a6cc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5fa4a104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15fa4a104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5fa4a104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115fa4a104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c5f589163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c5f589163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c5f589163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c5f589163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465f129f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465f129f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c5f589163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c5f589163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1404766e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1404766e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0e93dc8e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0e93dc8e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0e93dc8e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0e93dc8e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0e93dc8e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0e93dc8e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25fce99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25fce99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25fce99b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25fce99b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5fa4a104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5fa4a104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5fa4a104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5fa4a104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465f129f_1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6465f129f_1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6465f129f_1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6465f129f_1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5fa4a104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5fa4a104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0e93dc8e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0e93dc8e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22d88a6cc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22d88a6cc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22d88a6cc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22d88a6cc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4b453c6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4b453c6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22d88a6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22d88a6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Demo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22d88a6c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22d88a6c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22d88a6c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22d88a6c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22d88a6cc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22d88a6c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Demo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22d88a6cc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22d88a6cc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c5f589163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c5f589163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5fa4a104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15fa4a104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5fa4a104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15fa4a104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5fa4a104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5fa4a104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5fa4a104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5fa4a104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5fa4a104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5fa4a104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22d88a6cc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22d88a6cc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Tableau Demo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5fa4a104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5fa4a104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5fa4a104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5fa4a104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5fa4a104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5fa4a104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5fa4a104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5fa4a104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c5f589163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c5f589163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5fa4a104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5fa4a104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22d88a6cc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22d88a6cc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6465f129f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6465f129f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6465f129f_9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16465f129f_9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5fa4a104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5fa4a104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6465f129f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16465f129f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5fa4a104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15fa4a104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c5f589163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c5f589163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0bb7bf3e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0bb7bf3e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0bb7bf3e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0bb7bf3e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6465f129f_1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6465f129f_1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jpg"/><Relationship Id="rId4" Type="http://schemas.openxmlformats.org/officeDocument/2006/relationships/image" Target="../media/image50.jpg"/><Relationship Id="rId5" Type="http://schemas.openxmlformats.org/officeDocument/2006/relationships/image" Target="../media/image6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jpg"/><Relationship Id="rId4" Type="http://schemas.openxmlformats.org/officeDocument/2006/relationships/image" Target="../media/image58.jpg"/><Relationship Id="rId5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Relationship Id="rId4" Type="http://schemas.openxmlformats.org/officeDocument/2006/relationships/image" Target="../media/image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Relationship Id="rId4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Relationship Id="rId4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Relationship Id="rId4" Type="http://schemas.openxmlformats.org/officeDocument/2006/relationships/image" Target="../media/image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png"/><Relationship Id="rId4" Type="http://schemas.openxmlformats.org/officeDocument/2006/relationships/image" Target="../media/image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jpg"/><Relationship Id="rId4" Type="http://schemas.openxmlformats.org/officeDocument/2006/relationships/image" Target="../media/image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jpg"/><Relationship Id="rId4" Type="http://schemas.openxmlformats.org/officeDocument/2006/relationships/image" Target="../media/image64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.png"/><Relationship Id="rId4" Type="http://schemas.openxmlformats.org/officeDocument/2006/relationships/image" Target="../media/image62.png"/><Relationship Id="rId5" Type="http://schemas.openxmlformats.org/officeDocument/2006/relationships/image" Target="../media/image67.png"/><Relationship Id="rId6" Type="http://schemas.openxmlformats.org/officeDocument/2006/relationships/image" Target="../media/image6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775" y="1002525"/>
            <a:ext cx="3135276" cy="313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185900" y="106275"/>
            <a:ext cx="85722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RBAC </a:t>
            </a:r>
            <a:r>
              <a:rPr lang="en"/>
              <a:t>Hierarchy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7825"/>
            <a:ext cx="8839201" cy="376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Loading</a:t>
            </a:r>
            <a:endParaRPr/>
          </a:p>
        </p:txBody>
      </p:sp>
      <p:sp>
        <p:nvSpPr>
          <p:cNvPr id="122" name="Google Shape;122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Once the files are uploaded</a:t>
            </a:r>
            <a:r>
              <a:rPr lang="en"/>
              <a:t> in the bucket the refresh happens using </a:t>
            </a:r>
            <a:r>
              <a:rPr b="1" lang="en"/>
              <a:t>Airflow</a:t>
            </a:r>
            <a:r>
              <a:rPr lang="en"/>
              <a:t> which is fetching these files from the bucket to Snowflake database.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82300" y="164600"/>
            <a:ext cx="8750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Airflow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Architecture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61575"/>
            <a:ext cx="8839199" cy="341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4813"/>
            <a:ext cx="8839200" cy="4053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9575"/>
            <a:ext cx="8839201" cy="332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7550"/>
            <a:ext cx="8839201" cy="405756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/>
          <p:nvPr/>
        </p:nvSpPr>
        <p:spPr>
          <a:xfrm>
            <a:off x="255150" y="2269575"/>
            <a:ext cx="8702400" cy="17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7"/>
          <p:cNvSpPr/>
          <p:nvPr/>
        </p:nvSpPr>
        <p:spPr>
          <a:xfrm>
            <a:off x="255150" y="3120325"/>
            <a:ext cx="8702400" cy="17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28425"/>
            <a:ext cx="8839201" cy="3613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5575"/>
            <a:ext cx="8839200" cy="3452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74375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Semi-Structured Data Loading</a:t>
            </a:r>
            <a:endParaRPr/>
          </a:p>
        </p:txBody>
      </p:sp>
      <p:sp>
        <p:nvSpPr>
          <p:cNvPr id="163" name="Google Shape;163;p30"/>
          <p:cNvSpPr txBox="1"/>
          <p:nvPr>
            <p:ph idx="4294967295" type="body"/>
          </p:nvPr>
        </p:nvSpPr>
        <p:spPr>
          <a:xfrm>
            <a:off x="152400" y="1266063"/>
            <a:ext cx="7223700" cy="12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Processed multiple data files using airflow which contain raw JSON data. Used VARIANT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data type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to persist semi structured data in a Snowflake Table.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00475"/>
            <a:ext cx="8839200" cy="18634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39850" y="15293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</a:t>
            </a:r>
            <a:endParaRPr/>
          </a:p>
        </p:txBody>
      </p:sp>
      <p:sp>
        <p:nvSpPr>
          <p:cNvPr id="171" name="Google Shape;171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Using </a:t>
            </a:r>
            <a:r>
              <a:rPr b="1" lang="en"/>
              <a:t>Workato</a:t>
            </a:r>
            <a:r>
              <a:rPr lang="en"/>
              <a:t> the analytics team has put this semi structured data to a </a:t>
            </a:r>
            <a:r>
              <a:rPr lang="en"/>
              <a:t>structured</a:t>
            </a:r>
            <a:r>
              <a:rPr lang="en"/>
              <a:t> format in Snowflake database. 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6996800" y="3599100"/>
            <a:ext cx="1960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980000"/>
                </a:solidFill>
                <a:latin typeface="Pacifico"/>
                <a:ea typeface="Pacifico"/>
                <a:cs typeface="Pacifico"/>
                <a:sym typeface="Pacifico"/>
              </a:rPr>
              <a:t>OUR </a:t>
            </a:r>
            <a:endParaRPr sz="2800">
              <a:solidFill>
                <a:srgbClr val="98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980000"/>
                </a:solidFill>
                <a:latin typeface="Pacifico"/>
                <a:ea typeface="Pacifico"/>
                <a:cs typeface="Pacifico"/>
                <a:sym typeface="Pacifico"/>
              </a:rPr>
              <a:t>TEAM</a:t>
            </a:r>
            <a:endParaRPr sz="2800">
              <a:solidFill>
                <a:srgbClr val="98000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1000"/>
            <a:ext cx="8991600" cy="4668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0" y="56700"/>
            <a:ext cx="88323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Model</a:t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5339"/>
            <a:ext cx="9144001" cy="447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82300" y="164600"/>
            <a:ext cx="8750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Workato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Architecture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0600"/>
            <a:ext cx="8839199" cy="4167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4800"/>
            <a:ext cx="8839200" cy="461390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854775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8300"/>
            <a:ext cx="8839201" cy="4445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168948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94287"/>
            <a:ext cx="8839200" cy="170394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850625"/>
            <a:ext cx="8839201" cy="11404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8"/>
          <p:cNvPicPr preferRelativeResize="0"/>
          <p:nvPr/>
        </p:nvPicPr>
        <p:blipFill rotWithShape="1">
          <a:blip r:embed="rId3">
            <a:alphaModFix/>
          </a:blip>
          <a:srcRect b="6930" l="0" r="0" t="-6930"/>
          <a:stretch/>
        </p:blipFill>
        <p:spPr>
          <a:xfrm>
            <a:off x="152400" y="272375"/>
            <a:ext cx="8839201" cy="143071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" name="Google Shape;21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16655"/>
            <a:ext cx="8839200" cy="133328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" name="Google Shape;21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63492"/>
            <a:ext cx="8839200" cy="111626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/>
        </p:nvSpPr>
        <p:spPr>
          <a:xfrm>
            <a:off x="111550" y="161125"/>
            <a:ext cx="888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Dataiku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1" name="Google Shape;2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3725"/>
            <a:ext cx="8845752" cy="4337376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2" name="Google Shape;22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4308" y="77675"/>
            <a:ext cx="367292" cy="3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/>
        </p:nvSpPr>
        <p:spPr>
          <a:xfrm>
            <a:off x="111550" y="161125"/>
            <a:ext cx="888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Dataiku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4308" y="77675"/>
            <a:ext cx="367292" cy="3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0"/>
          <p:cNvPicPr preferRelativeResize="0"/>
          <p:nvPr/>
        </p:nvPicPr>
        <p:blipFill rotWithShape="1">
          <a:blip r:embed="rId4">
            <a:alphaModFix/>
          </a:blip>
          <a:srcRect b="41947" l="0" r="0" t="8328"/>
          <a:stretch/>
        </p:blipFill>
        <p:spPr>
          <a:xfrm>
            <a:off x="611625" y="653725"/>
            <a:ext cx="6950549" cy="188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0"/>
          <p:cNvSpPr txBox="1"/>
          <p:nvPr/>
        </p:nvSpPr>
        <p:spPr>
          <a:xfrm>
            <a:off x="7276425" y="898075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40"/>
          <p:cNvPicPr preferRelativeResize="0"/>
          <p:nvPr/>
        </p:nvPicPr>
        <p:blipFill rotWithShape="1">
          <a:blip r:embed="rId5">
            <a:alphaModFix/>
          </a:blip>
          <a:srcRect b="26357" l="0" r="35119" t="12926"/>
          <a:stretch/>
        </p:blipFill>
        <p:spPr>
          <a:xfrm>
            <a:off x="611625" y="2714050"/>
            <a:ext cx="6787248" cy="229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type="title"/>
          </p:nvPr>
        </p:nvSpPr>
        <p:spPr>
          <a:xfrm>
            <a:off x="219850" y="1055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Dataiku</a:t>
            </a:r>
            <a:endParaRPr sz="2000"/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3">
            <a:alphaModFix/>
          </a:blip>
          <a:srcRect b="14947" l="17126" r="4454" t="19466"/>
          <a:stretch/>
        </p:blipFill>
        <p:spPr>
          <a:xfrm>
            <a:off x="219850" y="819000"/>
            <a:ext cx="4239902" cy="350552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8" name="Google Shape;238;p41"/>
          <p:cNvPicPr preferRelativeResize="0"/>
          <p:nvPr/>
        </p:nvPicPr>
        <p:blipFill rotWithShape="1">
          <a:blip r:embed="rId4">
            <a:alphaModFix/>
          </a:blip>
          <a:srcRect b="16447" l="17335" r="3650" t="19552"/>
          <a:stretch/>
        </p:blipFill>
        <p:spPr>
          <a:xfrm>
            <a:off x="4669375" y="819000"/>
            <a:ext cx="4239898" cy="350552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50" y="631975"/>
            <a:ext cx="8669302" cy="43369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3451400" y="389450"/>
            <a:ext cx="4391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TECH STACK USED</a:t>
            </a:r>
            <a:endParaRPr b="1" sz="3100">
              <a:solidFill>
                <a:srgbClr val="FF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/>
        </p:nvSpPr>
        <p:spPr>
          <a:xfrm>
            <a:off x="111550" y="161125"/>
            <a:ext cx="888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Dataiku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3725"/>
            <a:ext cx="8845752" cy="4337376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5" name="Google Shape;24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4308" y="77675"/>
            <a:ext cx="367292" cy="3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>
            <p:ph type="title"/>
          </p:nvPr>
        </p:nvSpPr>
        <p:spPr>
          <a:xfrm>
            <a:off x="339850" y="15293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251" name="Google Shape;251;p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Team is working on data visualization using Mobile App for Users, Tableau for Zomaggy and Snowsight for Restaurants. Implementing Balsamiq wireframe for creating blueprint of the app.</a:t>
            </a:r>
            <a:endParaRPr/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200" y="152400"/>
            <a:ext cx="2423757" cy="4838699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8" name="Google Shape;25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707" y="152400"/>
            <a:ext cx="2432523" cy="48387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9" name="Google Shape;25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400" y="152400"/>
            <a:ext cx="2432523" cy="48387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5" name="Google Shape;26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498" y="152400"/>
            <a:ext cx="2476431" cy="48387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6" name="Google Shape;26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>
            <p:ph type="title"/>
          </p:nvPr>
        </p:nvSpPr>
        <p:spPr>
          <a:xfrm>
            <a:off x="224950" y="2178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80"/>
              <a:t>Data Masking</a:t>
            </a:r>
            <a:endParaRPr sz="2280"/>
          </a:p>
        </p:txBody>
      </p:sp>
      <p:pic>
        <p:nvPicPr>
          <p:cNvPr id="272" name="Google Shape;2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843925"/>
            <a:ext cx="7818748" cy="40764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75" y="152400"/>
            <a:ext cx="229290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0000" y="152400"/>
            <a:ext cx="2292900" cy="480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1425" y="152400"/>
            <a:ext cx="229290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75" y="152400"/>
            <a:ext cx="2351174" cy="4838702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6" name="Google Shape;2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5838" y="152400"/>
            <a:ext cx="2392962" cy="4838702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7" name="Google Shape;28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6000" y="152400"/>
            <a:ext cx="2511399" cy="4838702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950" y="152400"/>
            <a:ext cx="2232702" cy="4838702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027" y="152400"/>
            <a:ext cx="223270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7725"/>
            <a:ext cx="8845627" cy="4433376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0" name="Google Shape;300;p50"/>
          <p:cNvSpPr txBox="1"/>
          <p:nvPr/>
        </p:nvSpPr>
        <p:spPr>
          <a:xfrm>
            <a:off x="152400" y="74375"/>
            <a:ext cx="877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User </a:t>
            </a:r>
            <a:r>
              <a:rPr b="1"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Dashboard</a:t>
            </a:r>
            <a:endParaRPr b="1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82798" cy="48387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63" y="152400"/>
            <a:ext cx="7741921" cy="483870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6" name="Google Shape;31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2" name="Google Shape;32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5"/>
          <p:cNvSpPr txBox="1"/>
          <p:nvPr>
            <p:ph type="title"/>
          </p:nvPr>
        </p:nvSpPr>
        <p:spPr>
          <a:xfrm>
            <a:off x="311700" y="1051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00"/>
              <a:t>User Dashboard Testing</a:t>
            </a:r>
            <a:endParaRPr sz="1700"/>
          </a:p>
        </p:txBody>
      </p:sp>
      <p:pic>
        <p:nvPicPr>
          <p:cNvPr id="328" name="Google Shape;3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50" y="731250"/>
            <a:ext cx="7942702" cy="420154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9" name="Google Shape;32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00" y="152400"/>
            <a:ext cx="8774948" cy="483870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 txBox="1"/>
          <p:nvPr/>
        </p:nvSpPr>
        <p:spPr>
          <a:xfrm>
            <a:off x="152400" y="74375"/>
            <a:ext cx="877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Zomaggy </a:t>
            </a:r>
            <a:r>
              <a:rPr b="1"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Dashboard</a:t>
            </a:r>
            <a:endParaRPr b="1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0" name="Google Shape;3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4308" y="77675"/>
            <a:ext cx="367292" cy="3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763" y="611200"/>
            <a:ext cx="6908682" cy="4317926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8"/>
          <p:cNvSpPr txBox="1"/>
          <p:nvPr/>
        </p:nvSpPr>
        <p:spPr>
          <a:xfrm>
            <a:off x="152400" y="74375"/>
            <a:ext cx="877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Zomaggy Dashboard</a:t>
            </a:r>
            <a:endParaRPr b="1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7" name="Google Shape;3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4308" y="77675"/>
            <a:ext cx="367292" cy="3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975" y="685575"/>
            <a:ext cx="6759951" cy="4317926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9"/>
          <p:cNvSpPr txBox="1"/>
          <p:nvPr>
            <p:ph type="title"/>
          </p:nvPr>
        </p:nvSpPr>
        <p:spPr>
          <a:xfrm>
            <a:off x="152400" y="118675"/>
            <a:ext cx="86799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Zomaggy Dashboard Testing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75" y="667325"/>
            <a:ext cx="8204826" cy="432009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5" name="Google Shape;35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988" y="378175"/>
            <a:ext cx="7222026" cy="4513776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1" name="Google Shape;36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7" name="Google Shape;36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196950" y="0"/>
            <a:ext cx="8750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Architecture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075" y="77675"/>
            <a:ext cx="526525" cy="4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04600"/>
            <a:ext cx="8839204" cy="3957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3" name="Google Shape;37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/>
        </p:nvSpPr>
        <p:spPr>
          <a:xfrm>
            <a:off x="152400" y="74375"/>
            <a:ext cx="877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Restaurant Dashboard</a:t>
            </a:r>
            <a:endParaRPr b="1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9" name="Google Shape;37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20775"/>
            <a:ext cx="8839201" cy="4412025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0" name="Google Shape;38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4308" y="77675"/>
            <a:ext cx="367292" cy="3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4"/>
          <p:cNvSpPr txBox="1"/>
          <p:nvPr>
            <p:ph type="title"/>
          </p:nvPr>
        </p:nvSpPr>
        <p:spPr>
          <a:xfrm>
            <a:off x="306875" y="15132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64"/>
          <p:cNvSpPr txBox="1"/>
          <p:nvPr/>
        </p:nvSpPr>
        <p:spPr>
          <a:xfrm>
            <a:off x="360300" y="777425"/>
            <a:ext cx="8423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7" name="Google Shape;38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00" y="971775"/>
            <a:ext cx="8316350" cy="36810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25" y="231125"/>
            <a:ext cx="7981701" cy="23406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3" name="Google Shape;39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525" y="2724150"/>
            <a:ext cx="7981699" cy="22669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pic>
        <p:nvPicPr>
          <p:cNvPr id="399" name="Google Shape;39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6"/>
          <p:cNvSpPr txBox="1"/>
          <p:nvPr/>
        </p:nvSpPr>
        <p:spPr>
          <a:xfrm>
            <a:off x="384225" y="3295075"/>
            <a:ext cx="8043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More </a:t>
            </a:r>
            <a:r>
              <a:rPr lang="en" sz="15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Optimized analytical solutions for users as well as restaurants.</a:t>
            </a:r>
            <a:endParaRPr sz="15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IOT connection with fitness trackers.</a:t>
            </a:r>
            <a:endParaRPr sz="15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Food ordering and delivery using Zomaggy application.</a:t>
            </a:r>
            <a:endParaRPr sz="15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66"/>
          <p:cNvSpPr txBox="1"/>
          <p:nvPr/>
        </p:nvSpPr>
        <p:spPr>
          <a:xfrm>
            <a:off x="384225" y="2710075"/>
            <a:ext cx="804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Future Scope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66"/>
          <p:cNvSpPr txBox="1"/>
          <p:nvPr/>
        </p:nvSpPr>
        <p:spPr>
          <a:xfrm>
            <a:off x="458575" y="979125"/>
            <a:ext cx="79692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Data Generation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Integration of Zomaggy application with Snowflake using JDBC connector.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Directly fetching semi structured data query through Workato.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REST API connection of Dataiku </a:t>
            </a: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with</a:t>
            </a: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Zomaggy application.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3226" cy="47928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00" y="1806475"/>
            <a:ext cx="2268100" cy="3061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4" name="Google Shape;414;p68"/>
          <p:cNvSpPr txBox="1"/>
          <p:nvPr/>
        </p:nvSpPr>
        <p:spPr>
          <a:xfrm>
            <a:off x="223100" y="146900"/>
            <a:ext cx="292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Project Documentation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5" name="Google Shape;415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9500" y="1090675"/>
            <a:ext cx="6358124" cy="377709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6" name="Google Shape;416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8775" y="296625"/>
            <a:ext cx="1743900" cy="736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7" name="Google Shape;417;p68"/>
          <p:cNvSpPr txBox="1"/>
          <p:nvPr/>
        </p:nvSpPr>
        <p:spPr>
          <a:xfrm>
            <a:off x="223150" y="1090675"/>
            <a:ext cx="2268000" cy="4464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Google Drive</a:t>
            </a:r>
            <a:endParaRPr b="1" sz="17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69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Extraction</a:t>
            </a:r>
            <a:endParaRPr/>
          </a:p>
        </p:txBody>
      </p:sp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Backend team of </a:t>
            </a:r>
            <a:r>
              <a:rPr i="1" lang="en"/>
              <a:t>Zomaggy</a:t>
            </a:r>
            <a:r>
              <a:rPr lang="en"/>
              <a:t> is putting  daily orders data in a S3 bucket in the form of JSON. From here the analytics team is extracting the data for further processing.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265500" y="1580400"/>
            <a:ext cx="4045200" cy="212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Generation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Randomization</a:t>
            </a:r>
            <a:endParaRPr/>
          </a:p>
        </p:txBody>
      </p:sp>
      <p:sp>
        <p:nvSpPr>
          <p:cNvPr id="97" name="Google Shape;97;p19"/>
          <p:cNvSpPr txBox="1"/>
          <p:nvPr>
            <p:ph idx="2" type="body"/>
          </p:nvPr>
        </p:nvSpPr>
        <p:spPr>
          <a:xfrm>
            <a:off x="4927100" y="7960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generate data we are using faker library and excel. We are using different ways to generate the data and its randomization process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web scraping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faker library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excel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075" y="77675"/>
            <a:ext cx="526525" cy="528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550" y="152400"/>
            <a:ext cx="43977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3300"/>
            <a:ext cx="4704200" cy="47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4294967295" type="title"/>
          </p:nvPr>
        </p:nvSpPr>
        <p:spPr>
          <a:xfrm>
            <a:off x="-2338850" y="256275"/>
            <a:ext cx="85722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RBAC Hierarchy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450" y="322300"/>
            <a:ext cx="6258151" cy="48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